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9" autoAdjust="0"/>
    <p:restoredTop sz="94660"/>
  </p:normalViewPr>
  <p:slideViewPr>
    <p:cSldViewPr snapToGrid="0">
      <p:cViewPr>
        <p:scale>
          <a:sx n="90" d="100"/>
          <a:sy n="90" d="100"/>
        </p:scale>
        <p:origin x="2044" y="-2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09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820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46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696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52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281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060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11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096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73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30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F15427-B3A2-41FD-848B-5BAFFCFBF7EE}" type="datetimeFigureOut">
              <a:rPr lang="de-DE" smtClean="0"/>
              <a:t>03.02.2025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61EFDE-1B38-48BA-8629-921B4E9D16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266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microsoft.com/office/2007/relationships/hdphoto" Target="../media/hdphoto4.wdp"/><Relationship Id="rId18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5.png"/><Relationship Id="rId17" Type="http://schemas.microsoft.com/office/2007/relationships/hdphoto" Target="../media/hdphoto6.wdp"/><Relationship Id="rId2" Type="http://schemas.openxmlformats.org/officeDocument/2006/relationships/image" Target="../media/image7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11" Type="http://schemas.microsoft.com/office/2007/relationships/hdphoto" Target="../media/hdphoto3.wdp"/><Relationship Id="rId5" Type="http://schemas.openxmlformats.org/officeDocument/2006/relationships/image" Target="../media/image10.png"/><Relationship Id="rId15" Type="http://schemas.microsoft.com/office/2007/relationships/hdphoto" Target="../media/hdphoto5.wdp"/><Relationship Id="rId10" Type="http://schemas.openxmlformats.org/officeDocument/2006/relationships/image" Target="../media/image14.png"/><Relationship Id="rId19" Type="http://schemas.microsoft.com/office/2007/relationships/hdphoto" Target="../media/hdphoto7.wdp"/><Relationship Id="rId4" Type="http://schemas.openxmlformats.org/officeDocument/2006/relationships/image" Target="../media/image9.png"/><Relationship Id="rId9" Type="http://schemas.microsoft.com/office/2007/relationships/hdphoto" Target="../media/hdphoto2.wdp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D13AC007-D05C-4B24-A89F-C1B027015637}"/>
              </a:ext>
            </a:extLst>
          </p:cNvPr>
          <p:cNvSpPr txBox="1"/>
          <p:nvPr/>
        </p:nvSpPr>
        <p:spPr>
          <a:xfrm>
            <a:off x="320039" y="83820"/>
            <a:ext cx="6452235" cy="9971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Dynamische Strom- Tarife</a:t>
            </a:r>
            <a:endParaRPr lang="de-DE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Eine gute Idee 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sich nur schlecht umsetzen setzen lässt, denn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 1 % der deutschen Haushalte hat den dafür notwendigen intelligenten Zähler (Smartmeter)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 wenige fahren ein E-Auto und können es variabel laden.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ein durchschnittlicher 2- Personenhaushalt verbrauch nur 340 Watt/h, 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wenigsten haben Zeit und Muße und das technische Verständnis, um ihre Stromverbraucher im Haushalt entsprechend zu steuern.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meisten Bürger sind schon mit dem einfachen jährlichen Wechsel zum günstigsten Stromversorger und deren Jahresabrechnung völlig überfordert.</a:t>
            </a:r>
          </a:p>
          <a:p>
            <a:endParaRPr lang="de-DE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Wir werden aus diesem Grunde auch keine Wechsel zu dynamischen Tarifen vornehmen, denn Personen, für die diese Tarife eine gute Alternative sind, sind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 Umgang mit Handy und PC fit und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ebenso im Geschäftsverkehr und Verstehen eine aufwendige Rechnungslegung versiert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auf unsere Hilfe nicht angewiesen.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 diesen Schritt aber gehen will, hier ein paar Hinweise (bei 4.500 kWh/J)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de-DE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 setzt sich so ein Tarif zusammen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Die festen, gesetzlichen Kosten, 	sie betragen insgesamt.      	=  </a:t>
            </a:r>
            <a:r>
              <a:rPr lang="de-DE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4,7010 ct/kWh 	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de-DE" sz="1200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Umlagen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Umlage nach § 12 Abs.1 </a:t>
            </a:r>
            <a:r>
              <a:rPr lang="de-DE" sz="1200" u="none" strike="noStrike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EnFG</a:t>
            </a:r>
            <a: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				=  1,0930 ct/kWh </a:t>
            </a:r>
            <a:b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(Offshore Netzumlage + KWKG- Umlage)</a:t>
            </a:r>
            <a:endParaRPr lang="de-DE" sz="1200" b="0" i="0" u="none" strike="noStrike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Netzentgeltbasierte Umlage 				=  1,5580 ct/kWh</a:t>
            </a:r>
            <a:b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 besondere einspeiseseitige Netznutzung + </a:t>
            </a:r>
            <a:b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§ 19 Abs.2 Strom NEV-Umlage)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18 Umlage für abschaltbare Lasten			=  0,0000 ct/kWh</a:t>
            </a:r>
            <a:br>
              <a:rPr lang="de-DE" sz="12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40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lvl="1"/>
            <a:r>
              <a:rPr lang="de-DE" sz="1200" b="0" i="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Stromsteuer</a:t>
            </a:r>
            <a:endParaRPr lang="de-DE" sz="1200" b="0" i="0" u="sng" strike="noStrike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u="none" strike="noStrik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Stromsteuer n. §3 Strom StG				=  2,0500 ct/kWh</a:t>
            </a:r>
            <a:br>
              <a:rPr lang="de-DE" sz="12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80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1200" b="0" i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Die regionalen Abgaben,		 sie betragen insgesamt, 	</a:t>
            </a:r>
            <a:r>
              <a:rPr lang="de-DE" sz="1200" b="1" i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6,4815 ct/kWh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b="0" i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 Konzessionsabgabe (gestuft &lt; 25 </a:t>
            </a:r>
            <a:r>
              <a:rPr lang="de-DE" sz="1200" b="0" i="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td</a:t>
            </a:r>
            <a:r>
              <a:rPr lang="de-DE" sz="1200" b="0" i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1200" b="0" i="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Einw</a:t>
            </a:r>
            <a:r>
              <a:rPr lang="de-DE" sz="1200" b="0" i="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 		=  1,3200 ct/kWh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u="none" strike="noStrike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Netznutzungsentgelt (AP u. GP) (hier EWE)		=  4,8900 ct/kWh</a:t>
            </a:r>
            <a:br>
              <a:rPr lang="de-DE" sz="1200" u="none" strike="noStrike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200" u="none" strike="noStrike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plus Grundbetrag  	121,21 €/Jahr				=  0,0270 ct/kWh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u="none" strike="noStrike" dirty="0">
                <a:solidFill>
                  <a:schemeClr val="accent5">
                    <a:lumMod val="75000"/>
                  </a:schemeClr>
                </a:solidFill>
                <a:effectLst/>
              </a:rPr>
              <a:t>Messstellenbetrieb (EWE_G2,5-G6)  6,96 €/Jahr	=  0,0015 ct/kWh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de-DE" sz="800" b="0" i="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12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Die betriebswirtschaftlichen Kosten				=  </a:t>
            </a:r>
            <a:r>
              <a:rPr lang="de-DE" sz="1200" b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1,7983 ct/kWh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Beschaffung und Betrieb					=  1,7850 ct/kWh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u="none" strike="noStrike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Monatliche Servicegebühr (59,88 Euro)			=  0,0133 ct/kWh</a:t>
            </a:r>
            <a:br>
              <a:rPr lang="de-DE" sz="1200" u="none" strike="noStrike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1200" u="none" strike="noStrike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1200" u="none" strike="noStrike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Der Börsenstrompreis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b="0" i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EPEX Spot Day </a:t>
            </a:r>
            <a:r>
              <a:rPr lang="de-DE" sz="1200" b="0" i="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Ahead</a:t>
            </a:r>
            <a:r>
              <a:rPr lang="de-DE" sz="1200" b="0" i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Price am 03.02.2025   		= </a:t>
            </a:r>
            <a:r>
              <a:rPr lang="de-DE" sz="1200" b="1" i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15,4500 ct/</a:t>
            </a:r>
            <a:r>
              <a:rPr lang="de-DE" sz="1200" b="1" i="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kwh</a:t>
            </a:r>
            <a:endParaRPr lang="de-DE" sz="1200" b="1" i="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de-DE" sz="1200" b="1" u="none" strike="noStrike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de-DE" sz="1200" b="1" i="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de-DE" sz="1200" b="1" i="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de-DE" sz="1200" b="1" u="none" strike="noStrike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de-DE" sz="1200" b="1" i="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1200" b="1" u="none" strike="noStrike" dirty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de-DE" sz="1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de-DE" sz="1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Das würde an dem Tag, einen Nettopreis von 28,43 ct bedeuten </a:t>
            </a:r>
            <a:r>
              <a:rPr lang="de-DE" sz="12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33,83 Brutto</a:t>
            </a:r>
          </a:p>
          <a:p>
            <a:r>
              <a:rPr lang="de-DE" sz="1200" strike="noStrike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Gegenüber einem sicheren Jahresvertrag mit </a:t>
            </a:r>
            <a:r>
              <a:rPr lang="de-DE" sz="1200" b="1" strike="noStrike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24,14 ct/kWh </a:t>
            </a:r>
            <a:r>
              <a:rPr lang="de-DE" sz="1200" strike="noStrike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über alles.</a:t>
            </a:r>
            <a:endParaRPr lang="de-DE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B676187-0A12-FF1B-578C-06384169B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752" y="7954267"/>
            <a:ext cx="4653516" cy="1179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66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F57742BC-2278-68D5-B268-7D17F7723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3182" y="527874"/>
            <a:ext cx="6340235" cy="407390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3BED71C-85A6-43D8-F78F-A226EC5DE94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8493"/>
          <a:stretch/>
        </p:blipFill>
        <p:spPr>
          <a:xfrm>
            <a:off x="357943" y="4547544"/>
            <a:ext cx="4412177" cy="436785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FA4EC65E-346E-40D0-EC8D-8BF533BB1457}"/>
              </a:ext>
            </a:extLst>
          </p:cNvPr>
          <p:cNvSpPr txBox="1"/>
          <p:nvPr/>
        </p:nvSpPr>
        <p:spPr>
          <a:xfrm>
            <a:off x="320040" y="83820"/>
            <a:ext cx="621792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Dynamische Strom- Tarife</a:t>
            </a:r>
          </a:p>
        </p:txBody>
      </p:sp>
      <p:pic>
        <p:nvPicPr>
          <p:cNvPr id="9" name="Grafik 8" descr="Ein Bild, das Text, Schrift, Guide enthält.&#10;&#10;Automatisch generierte Beschreibung">
            <a:extLst>
              <a:ext uri="{FF2B5EF4-FFF2-40B4-BE49-F238E27FC236}">
                <a16:creationId xmlns:a16="http://schemas.microsoft.com/office/drawing/2014/main" id="{D80686B0-A045-ED47-41EF-5BDC6942C9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9484" y="5077327"/>
            <a:ext cx="2351995" cy="661817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pic>
        <p:nvPicPr>
          <p:cNvPr id="10" name="Grafik 9" descr="Ein Bild, das Text, Schrift, Screenshot, Dokument enthält.&#10;&#10;Automatisch generierte Beschreibung">
            <a:extLst>
              <a:ext uri="{FF2B5EF4-FFF2-40B4-BE49-F238E27FC236}">
                <a16:creationId xmlns:a16="http://schemas.microsoft.com/office/drawing/2014/main" id="{0CCF88B2-5280-E303-1EF2-ED4131D1AA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66143" y="5848265"/>
            <a:ext cx="4009589" cy="1718395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pic>
        <p:nvPicPr>
          <p:cNvPr id="11" name="Grafik 10" descr="Ein Bild, das Text, Schrift, Algebra enthält.&#10;&#10;Automatisch generierte Beschreibung">
            <a:extLst>
              <a:ext uri="{FF2B5EF4-FFF2-40B4-BE49-F238E27FC236}">
                <a16:creationId xmlns:a16="http://schemas.microsoft.com/office/drawing/2014/main" id="{8799500E-16EF-A996-8A4E-0FFA92F63A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9055" y="8313421"/>
            <a:ext cx="2426677" cy="1508760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90414077-9A39-BDCB-DE63-FCD25E7682EC}"/>
              </a:ext>
            </a:extLst>
          </p:cNvPr>
          <p:cNvSpPr/>
          <p:nvPr/>
        </p:nvSpPr>
        <p:spPr>
          <a:xfrm>
            <a:off x="1882141" y="3733800"/>
            <a:ext cx="967740" cy="1683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1ECC4481-0AC8-CC04-0D3F-46104F54F5EF}"/>
              </a:ext>
            </a:extLst>
          </p:cNvPr>
          <p:cNvSpPr/>
          <p:nvPr/>
        </p:nvSpPr>
        <p:spPr>
          <a:xfrm>
            <a:off x="1817369" y="1173621"/>
            <a:ext cx="240031" cy="1683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EB0058E6-348C-71A7-CC7D-D7AEB621B45B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1849754" y="5408236"/>
            <a:ext cx="1649730" cy="5734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6AD51C25-C2C2-BB35-D848-8208EAC26496}"/>
              </a:ext>
            </a:extLst>
          </p:cNvPr>
          <p:cNvCxnSpPr>
            <a:cxnSpLocks/>
          </p:cNvCxnSpPr>
          <p:nvPr/>
        </p:nvCxnSpPr>
        <p:spPr>
          <a:xfrm flipH="1">
            <a:off x="1752600" y="7105232"/>
            <a:ext cx="913543" cy="28886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F4725798-5439-ABAB-B324-BA5DD834156F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3162300" y="8813142"/>
            <a:ext cx="1086755" cy="25465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32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98273118-7481-B543-29A1-B788799BE249}"/>
              </a:ext>
            </a:extLst>
          </p:cNvPr>
          <p:cNvSpPr txBox="1"/>
          <p:nvPr/>
        </p:nvSpPr>
        <p:spPr>
          <a:xfrm>
            <a:off x="320040" y="83820"/>
            <a:ext cx="621792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 6 „Dynamische Tarife“ gelistet !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A705D4A-2354-41BB-AF8E-BE8B703ED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" y="494743"/>
            <a:ext cx="6316980" cy="197632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819653D0-A0F3-43BE-9B18-3B85AD2CE3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" y="2501717"/>
            <a:ext cx="6316980" cy="141052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2A05CC7-D157-1073-4790-ED42B79CE5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" y="3936148"/>
            <a:ext cx="6316980" cy="142405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D97886EF-17A0-F7BB-2EF9-06245F5FAE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240" y="5386866"/>
            <a:ext cx="6316980" cy="143071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5862F91-C45C-536A-6742-2058BC416B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6240" y="6849068"/>
            <a:ext cx="6316980" cy="140781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97F59E74-30A6-4653-E2F2-B95C263B98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240" y="8290925"/>
            <a:ext cx="6316980" cy="142739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33A4EE49-8E74-6FA9-3E64-7EDBC14944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49980" y="1645689"/>
            <a:ext cx="1546079" cy="459645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359EB494-A910-E0DC-7C6B-E772042A506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43168" y="3017731"/>
            <a:ext cx="1359702" cy="567112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C92703AD-520E-DF42-5D7B-C07B259A338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61948" y="4410161"/>
            <a:ext cx="1881376" cy="498598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BAEDA4ED-22A1-7A3E-7B95-8DCF2520B8A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61948" y="5777117"/>
            <a:ext cx="1969408" cy="56236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29D95F9E-D91E-0EC1-90D3-A7D6688EA20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86800" y="7435216"/>
            <a:ext cx="2919703" cy="467687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D186EA81-A093-79A6-3F49-C354727FD6E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44889" y="8785847"/>
            <a:ext cx="1131655" cy="464896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0" name="Textfeld 29">
            <a:extLst>
              <a:ext uri="{FF2B5EF4-FFF2-40B4-BE49-F238E27FC236}">
                <a16:creationId xmlns:a16="http://schemas.microsoft.com/office/drawing/2014/main" id="{F9EB8530-061D-265F-CA12-85EFDBD2EEA6}"/>
              </a:ext>
            </a:extLst>
          </p:cNvPr>
          <p:cNvSpPr txBox="1"/>
          <p:nvPr/>
        </p:nvSpPr>
        <p:spPr>
          <a:xfrm>
            <a:off x="3564321" y="2548461"/>
            <a:ext cx="2264979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Versorger:  </a:t>
            </a:r>
            <a:r>
              <a:rPr lang="de-DE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 am Markt                            </a:t>
            </a:r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Tarif:          </a:t>
            </a:r>
            <a:r>
              <a:rPr lang="de-DE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keine Erfahrungswerte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32D04D52-A4F0-2C08-1EF5-8628F86FA934}"/>
              </a:ext>
            </a:extLst>
          </p:cNvPr>
          <p:cNvSpPr txBox="1"/>
          <p:nvPr/>
        </p:nvSpPr>
        <p:spPr>
          <a:xfrm>
            <a:off x="3564322" y="1099211"/>
            <a:ext cx="2122104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Versorger:  </a:t>
            </a:r>
            <a:r>
              <a:rPr lang="de-DE" sz="1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gut                            </a:t>
            </a:r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Tarif:          </a:t>
            </a:r>
            <a:r>
              <a:rPr lang="de-DE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keine Erfahrungswerte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4E0E62C6-18BB-45F9-06F8-5A20A57B77E2}"/>
              </a:ext>
            </a:extLst>
          </p:cNvPr>
          <p:cNvSpPr txBox="1"/>
          <p:nvPr/>
        </p:nvSpPr>
        <p:spPr>
          <a:xfrm>
            <a:off x="3564321" y="3980380"/>
            <a:ext cx="2264979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Versorger:  </a:t>
            </a:r>
            <a:r>
              <a:rPr lang="de-DE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 am Markt                            </a:t>
            </a:r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Tarif:          </a:t>
            </a:r>
            <a:r>
              <a:rPr lang="de-DE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keine Erfahrungswerte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9DDE3633-C585-2F38-45D9-FAAC7381F4AE}"/>
              </a:ext>
            </a:extLst>
          </p:cNvPr>
          <p:cNvSpPr txBox="1"/>
          <p:nvPr/>
        </p:nvSpPr>
        <p:spPr>
          <a:xfrm>
            <a:off x="3649980" y="8347637"/>
            <a:ext cx="2264979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Versorger:  </a:t>
            </a:r>
            <a:r>
              <a:rPr lang="de-DE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 am Markt                            </a:t>
            </a:r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Tarif:          </a:t>
            </a:r>
            <a:r>
              <a:rPr lang="de-DE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keine Erfahrungswerte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7461AE97-51E2-B43F-1D50-0A2A07B4325F}"/>
              </a:ext>
            </a:extLst>
          </p:cNvPr>
          <p:cNvSpPr txBox="1"/>
          <p:nvPr/>
        </p:nvSpPr>
        <p:spPr>
          <a:xfrm>
            <a:off x="3545228" y="5396822"/>
            <a:ext cx="2122104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Versorger:  </a:t>
            </a:r>
            <a:r>
              <a:rPr lang="de-DE" sz="1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gut                            </a:t>
            </a:r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Tarif:          </a:t>
            </a:r>
            <a:r>
              <a:rPr lang="de-DE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keine Erfahrungswerte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B7BACBF0-8E6E-A70C-F59A-8554E16AB4AE}"/>
              </a:ext>
            </a:extLst>
          </p:cNvPr>
          <p:cNvSpPr txBox="1"/>
          <p:nvPr/>
        </p:nvSpPr>
        <p:spPr>
          <a:xfrm>
            <a:off x="3707196" y="6936234"/>
            <a:ext cx="2122104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Versorger:  </a:t>
            </a:r>
            <a:r>
              <a:rPr lang="de-DE" sz="1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gut                            </a:t>
            </a:r>
            <a:r>
              <a:rPr lang="de-DE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Tarif:          </a:t>
            </a:r>
            <a:r>
              <a:rPr lang="de-DE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keine Erfahrungswerte</a:t>
            </a:r>
          </a:p>
        </p:txBody>
      </p:sp>
    </p:spTree>
    <p:extLst>
      <p:ext uri="{BB962C8B-B14F-4D97-AF65-F5344CB8AC3E}">
        <p14:creationId xmlns:p14="http://schemas.microsoft.com/office/powerpoint/2010/main" val="2605501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513</Words>
  <Application>Microsoft Office PowerPoint</Application>
  <PresentationFormat>A4-Papier (210 x 297 mm)</PresentationFormat>
  <Paragraphs>50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Günter Hinrichs</dc:creator>
  <cp:lastModifiedBy>Günter Hinrichs</cp:lastModifiedBy>
  <cp:revision>10</cp:revision>
  <cp:lastPrinted>2025-02-03T13:19:13Z</cp:lastPrinted>
  <dcterms:created xsi:type="dcterms:W3CDTF">2025-01-29T12:46:56Z</dcterms:created>
  <dcterms:modified xsi:type="dcterms:W3CDTF">2025-02-03T13:20:30Z</dcterms:modified>
</cp:coreProperties>
</file>