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83" autoAdjust="0"/>
    <p:restoredTop sz="94660"/>
  </p:normalViewPr>
  <p:slideViewPr>
    <p:cSldViewPr>
      <p:cViewPr>
        <p:scale>
          <a:sx n="90" d="100"/>
          <a:sy n="90" d="100"/>
        </p:scale>
        <p:origin x="523" y="-18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9BF3-4AFF-451C-A78A-8E905532A84C}" type="datetimeFigureOut">
              <a:rPr lang="de-DE" smtClean="0"/>
              <a:pPr/>
              <a:t>07.11.2022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580B-FB57-4259-8C20-99A09098B6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9BF3-4AFF-451C-A78A-8E905532A84C}" type="datetimeFigureOut">
              <a:rPr lang="de-DE" smtClean="0"/>
              <a:pPr/>
              <a:t>07.11.2022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580B-FB57-4259-8C20-99A09098B6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9BF3-4AFF-451C-A78A-8E905532A84C}" type="datetimeFigureOut">
              <a:rPr lang="de-DE" smtClean="0"/>
              <a:pPr/>
              <a:t>07.11.2022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580B-FB57-4259-8C20-99A09098B6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9BF3-4AFF-451C-A78A-8E905532A84C}" type="datetimeFigureOut">
              <a:rPr lang="de-DE" smtClean="0"/>
              <a:pPr/>
              <a:t>07.11.2022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580B-FB57-4259-8C20-99A09098B6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9BF3-4AFF-451C-A78A-8E905532A84C}" type="datetimeFigureOut">
              <a:rPr lang="de-DE" smtClean="0"/>
              <a:pPr/>
              <a:t>07.11.2022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580B-FB57-4259-8C20-99A09098B6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9BF3-4AFF-451C-A78A-8E905532A84C}" type="datetimeFigureOut">
              <a:rPr lang="de-DE" smtClean="0"/>
              <a:pPr/>
              <a:t>07.11.2022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580B-FB57-4259-8C20-99A09098B6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9BF3-4AFF-451C-A78A-8E905532A84C}" type="datetimeFigureOut">
              <a:rPr lang="de-DE" smtClean="0"/>
              <a:pPr/>
              <a:t>07.11.2022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580B-FB57-4259-8C20-99A09098B6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9BF3-4AFF-451C-A78A-8E905532A84C}" type="datetimeFigureOut">
              <a:rPr lang="de-DE" smtClean="0"/>
              <a:pPr/>
              <a:t>07.11.2022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580B-FB57-4259-8C20-99A09098B6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9BF3-4AFF-451C-A78A-8E905532A84C}" type="datetimeFigureOut">
              <a:rPr lang="de-DE" smtClean="0"/>
              <a:pPr/>
              <a:t>07.11.2022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580B-FB57-4259-8C20-99A09098B6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9BF3-4AFF-451C-A78A-8E905532A84C}" type="datetimeFigureOut">
              <a:rPr lang="de-DE" smtClean="0"/>
              <a:pPr/>
              <a:t>07.11.2022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580B-FB57-4259-8C20-99A09098B6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9BF3-4AFF-451C-A78A-8E905532A84C}" type="datetimeFigureOut">
              <a:rPr lang="de-DE" smtClean="0"/>
              <a:pPr/>
              <a:t>07.11.2022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580B-FB57-4259-8C20-99A09098B6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B9BF3-4AFF-451C-A78A-8E905532A84C}" type="datetimeFigureOut">
              <a:rPr lang="de-DE" smtClean="0"/>
              <a:pPr/>
              <a:t>07.11.2022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5580B-FB57-4259-8C20-99A09098B6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32656" y="439668"/>
            <a:ext cx="6525344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b="1" dirty="0">
                <a:cs typeface="Arial" pitchFamily="34" charset="0"/>
              </a:rPr>
              <a:t>B7 – Stromsparen – Leuchtmittel 			update 07.11.2022</a:t>
            </a:r>
            <a:br>
              <a:rPr lang="de-DE" sz="1200" b="1" dirty="0">
                <a:cs typeface="Arial" pitchFamily="34" charset="0"/>
              </a:rPr>
            </a:br>
            <a:br>
              <a:rPr lang="de-DE" sz="11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de-DE" sz="2000" b="1" dirty="0">
                <a:solidFill>
                  <a:srgbClr val="C00000"/>
                </a:solidFill>
                <a:cs typeface="Arial" pitchFamily="34" charset="0"/>
              </a:rPr>
              <a:t>Stromsparen - Leuchtmittel</a:t>
            </a:r>
          </a:p>
          <a:p>
            <a:endParaRPr lang="de-DE" sz="8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solidFill>
                  <a:srgbClr val="0070C0"/>
                </a:solidFill>
                <a:cs typeface="Arial" pitchFamily="34" charset="0"/>
              </a:rPr>
              <a:t>1. Leuchtmittel auswählen          </a:t>
            </a:r>
            <a:r>
              <a:rPr lang="de-DE" sz="1200" b="1" dirty="0">
                <a:cs typeface="Arial" pitchFamily="34" charset="0"/>
              </a:rPr>
              <a:t>		      neues Energielabel für Lampen               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32656" y="1475656"/>
            <a:ext cx="652534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cs typeface="Arial" pitchFamily="34" charset="0"/>
              </a:rPr>
              <a:t>Mit der Auswahl der richtigen Beleuchtungsmittel lassen sich bis zu 90% der Stromkosten sparen  </a:t>
            </a:r>
            <a:br>
              <a:rPr lang="de-DE" sz="1100" b="1" dirty="0">
                <a:cs typeface="Arial" pitchFamily="34" charset="0"/>
              </a:rPr>
            </a:br>
            <a:r>
              <a:rPr lang="de-DE" sz="1100" b="1" dirty="0">
                <a:cs typeface="Arial" pitchFamily="34" charset="0"/>
              </a:rPr>
              <a:t> gültig ab 01.09.2021.	           		                     </a:t>
            </a:r>
            <a:r>
              <a:rPr lang="de-DE" sz="1100" b="1" i="1" u="sng" dirty="0">
                <a:cs typeface="Arial" pitchFamily="34" charset="0"/>
              </a:rPr>
              <a:t>Neu</a:t>
            </a:r>
            <a:r>
              <a:rPr lang="de-DE" sz="1100" b="1" dirty="0">
                <a:cs typeface="Arial" pitchFamily="34" charset="0"/>
              </a:rPr>
              <a:t>		</a:t>
            </a:r>
            <a:r>
              <a:rPr lang="de-DE" sz="1100" b="1" i="1" u="sng" dirty="0">
                <a:cs typeface="Arial" pitchFamily="34" charset="0"/>
              </a:rPr>
              <a:t>Alt</a:t>
            </a:r>
            <a:br>
              <a:rPr lang="de-DE" sz="1100" b="1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A)  Glüh- und </a:t>
            </a:r>
            <a:r>
              <a:rPr lang="de-DE" sz="1100" dirty="0" err="1">
                <a:cs typeface="Arial" pitchFamily="34" charset="0"/>
              </a:rPr>
              <a:t>Reflektorlampen</a:t>
            </a:r>
            <a:r>
              <a:rPr lang="de-DE" sz="1100" dirty="0">
                <a:cs typeface="Arial" pitchFamily="34" charset="0"/>
              </a:rPr>
              <a:t> :   sehr schlecht, 	EK= </a:t>
            </a:r>
            <a:r>
              <a:rPr lang="de-DE" sz="1100" b="1" dirty="0">
                <a:cs typeface="Arial" pitchFamily="34" charset="0"/>
              </a:rPr>
              <a:t>E	</a:t>
            </a:r>
            <a:r>
              <a:rPr lang="de-DE" sz="1100" dirty="0">
                <a:cs typeface="Arial" pitchFamily="34" charset="0"/>
              </a:rPr>
              <a:t>                Das alte A**      ist        das neue B    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B)  Halogenlampen :                   	schlecht          	EK= </a:t>
            </a:r>
            <a:r>
              <a:rPr lang="de-DE" sz="1100" b="1" dirty="0">
                <a:cs typeface="Arial" pitchFamily="34" charset="0"/>
              </a:rPr>
              <a:t>C +  D </a:t>
            </a:r>
            <a:r>
              <a:rPr lang="de-DE" sz="1100" dirty="0">
                <a:cs typeface="Arial" pitchFamily="34" charset="0"/>
              </a:rPr>
              <a:t>,	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C)  Niedervolt- Halogenlampen:  unzureichend  	EK= </a:t>
            </a:r>
            <a:r>
              <a:rPr lang="de-DE" sz="1100" b="1" dirty="0">
                <a:cs typeface="Arial" pitchFamily="34" charset="0"/>
              </a:rPr>
              <a:t>B</a:t>
            </a:r>
            <a:br>
              <a:rPr lang="de-DE" sz="1100" b="1" dirty="0">
                <a:cs typeface="Arial" pitchFamily="34" charset="0"/>
              </a:rPr>
            </a:br>
            <a:r>
              <a:rPr lang="de-DE" sz="1100" b="1" dirty="0">
                <a:cs typeface="Arial" pitchFamily="34" charset="0"/>
              </a:rPr>
              <a:t>     </a:t>
            </a:r>
            <a:r>
              <a:rPr lang="de-DE" sz="1100" b="1" dirty="0">
                <a:cs typeface="Arial" pitchFamily="34" charset="0"/>
                <a:sym typeface="Wingdings" pitchFamily="2" charset="2"/>
              </a:rPr>
              <a:t>  diese 3 Leuchtmittel ausw</a:t>
            </a:r>
            <a:r>
              <a:rPr lang="de-DE" sz="1100" b="1" dirty="0">
                <a:cs typeface="Arial" pitchFamily="34" charset="0"/>
              </a:rPr>
              <a:t>echseln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D) Leuchtstofflampen :               	akzeptabel      	EK= </a:t>
            </a:r>
            <a:r>
              <a:rPr lang="de-DE" sz="1100" b="1" dirty="0">
                <a:cs typeface="Arial" pitchFamily="34" charset="0"/>
              </a:rPr>
              <a:t>A</a:t>
            </a:r>
            <a:br>
              <a:rPr lang="de-DE" sz="1100" b="1" dirty="0">
                <a:cs typeface="Arial" pitchFamily="34" charset="0"/>
              </a:rPr>
            </a:br>
            <a:r>
              <a:rPr lang="de-DE" sz="1100" b="1" dirty="0">
                <a:cs typeface="Arial" pitchFamily="34" charset="0"/>
              </a:rPr>
              <a:t>     </a:t>
            </a:r>
            <a:r>
              <a:rPr lang="de-DE" sz="1100" b="1" dirty="0">
                <a:cs typeface="Arial" pitchFamily="34" charset="0"/>
                <a:sym typeface="Wingdings" pitchFamily="2" charset="2"/>
              </a:rPr>
              <a:t> </a:t>
            </a:r>
            <a:r>
              <a:rPr lang="de-DE" sz="1100" b="1" dirty="0">
                <a:cs typeface="Arial" pitchFamily="34" charset="0"/>
              </a:rPr>
              <a:t>ok, bei Lampentausch anderes Leuchtmittel wählen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E) Energiesparlampen :             	gut, schädlich 	EK=</a:t>
            </a:r>
            <a:r>
              <a:rPr lang="de-DE" sz="1100" b="1" dirty="0">
                <a:cs typeface="Arial" pitchFamily="34" charset="0"/>
              </a:rPr>
              <a:t> A+</a:t>
            </a:r>
            <a:br>
              <a:rPr lang="de-DE" sz="1100" b="1" dirty="0">
                <a:cs typeface="Arial" pitchFamily="34" charset="0"/>
              </a:rPr>
            </a:br>
            <a:r>
              <a:rPr lang="de-DE" sz="1100" b="1" dirty="0">
                <a:cs typeface="Arial" pitchFamily="34" charset="0"/>
              </a:rPr>
              <a:t>     </a:t>
            </a:r>
            <a:r>
              <a:rPr lang="de-DE" sz="1100" b="1" dirty="0">
                <a:cs typeface="Arial" pitchFamily="34" charset="0"/>
                <a:sym typeface="Wingdings" pitchFamily="2" charset="2"/>
              </a:rPr>
              <a:t> </a:t>
            </a:r>
            <a:r>
              <a:rPr lang="de-DE" sz="1100" b="1" dirty="0">
                <a:cs typeface="Arial" pitchFamily="34" charset="0"/>
              </a:rPr>
              <a:t>ok, aber Umweltschädlich nicht neu kaufen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F) LED- </a:t>
            </a:r>
            <a:r>
              <a:rPr lang="de-DE" sz="1100" dirty="0" err="1">
                <a:cs typeface="Arial" pitchFamily="34" charset="0"/>
              </a:rPr>
              <a:t>Leuchmittel</a:t>
            </a:r>
            <a:r>
              <a:rPr lang="de-DE" sz="1100" dirty="0">
                <a:cs typeface="Arial" pitchFamily="34" charset="0"/>
              </a:rPr>
              <a:t> :                	hoch effizient  	EK= </a:t>
            </a:r>
            <a:r>
              <a:rPr lang="de-DE" sz="1100" b="1" dirty="0">
                <a:cs typeface="Arial" pitchFamily="34" charset="0"/>
              </a:rPr>
              <a:t>A++</a:t>
            </a:r>
            <a:br>
              <a:rPr lang="de-DE" sz="1100" b="1" dirty="0">
                <a:cs typeface="Arial" pitchFamily="34" charset="0"/>
              </a:rPr>
            </a:br>
            <a:r>
              <a:rPr lang="de-DE" sz="1100" b="1" dirty="0">
                <a:cs typeface="Arial" pitchFamily="34" charset="0"/>
              </a:rPr>
              <a:t>     </a:t>
            </a:r>
            <a:r>
              <a:rPr lang="de-DE" sz="1100" b="1" dirty="0">
                <a:cs typeface="Arial" pitchFamily="34" charset="0"/>
                <a:sym typeface="Wingdings" pitchFamily="2" charset="2"/>
              </a:rPr>
              <a:t> </a:t>
            </a:r>
            <a:r>
              <a:rPr lang="de-DE" sz="1100" b="1" dirty="0">
                <a:cs typeface="Arial" pitchFamily="34" charset="0"/>
              </a:rPr>
              <a:t>beste Wahl, wo möglich einsetzen </a:t>
            </a:r>
            <a:r>
              <a:rPr lang="de-DE" sz="1100" dirty="0">
                <a:cs typeface="Arial" pitchFamily="34" charset="0"/>
              </a:rPr>
              <a:t>(halten10.000 Std.)</a:t>
            </a:r>
            <a:br>
              <a:rPr lang="de-DE" sz="1100" dirty="0">
                <a:cs typeface="Arial" pitchFamily="34" charset="0"/>
              </a:rPr>
            </a:br>
            <a:br>
              <a:rPr lang="de-DE" sz="1100" dirty="0">
                <a:cs typeface="Arial" pitchFamily="34" charset="0"/>
              </a:rPr>
            </a:br>
            <a:r>
              <a:rPr lang="de-DE" sz="1100" b="1" dirty="0">
                <a:cs typeface="Arial" pitchFamily="34" charset="0"/>
              </a:rPr>
              <a:t>Helligkeit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Wichtig ist der </a:t>
            </a:r>
            <a:r>
              <a:rPr lang="de-DE" sz="1100" dirty="0" err="1">
                <a:cs typeface="Arial" pitchFamily="34" charset="0"/>
              </a:rPr>
              <a:t>Lumenwert</a:t>
            </a:r>
            <a:r>
              <a:rPr lang="de-DE" sz="1100" dirty="0">
                <a:cs typeface="Arial" pitchFamily="34" charset="0"/>
              </a:rPr>
              <a:t> (Helligkeit), nicht </a:t>
            </a:r>
            <a:br>
              <a:rPr lang="de-DE" sz="1100" dirty="0">
                <a:cs typeface="Arial" pitchFamily="34" charset="0"/>
              </a:rPr>
            </a:br>
            <a:r>
              <a:rPr lang="de-DE" sz="1100" u="sng" dirty="0">
                <a:cs typeface="Arial" pitchFamily="34" charset="0"/>
              </a:rPr>
              <a:t>die Wattzahl (Leistung)                                      . 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  25 Watt Glühbirne entspr. </a:t>
            </a:r>
            <a:r>
              <a:rPr lang="de-DE" sz="1100" dirty="0">
                <a:cs typeface="Arial" pitchFamily="34" charset="0"/>
                <a:sym typeface="Wingdings" pitchFamily="2" charset="2"/>
              </a:rPr>
              <a:t>   215  -   230 lm</a:t>
            </a:r>
            <a:r>
              <a:rPr lang="de-DE" sz="1100" dirty="0">
                <a:cs typeface="Arial" pitchFamily="34" charset="0"/>
              </a:rPr>
              <a:t> 	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  40 Watt Glühbirne entspr.   </a:t>
            </a:r>
            <a:r>
              <a:rPr lang="de-DE" sz="1100" dirty="0">
                <a:cs typeface="Arial" pitchFamily="34" charset="0"/>
                <a:sym typeface="Wingdings" pitchFamily="2" charset="2"/>
              </a:rPr>
              <a:t> 410  -   430 lm</a:t>
            </a:r>
            <a:r>
              <a:rPr lang="de-DE" sz="1100" dirty="0">
                <a:cs typeface="Arial" pitchFamily="34" charset="0"/>
              </a:rPr>
              <a:t>              </a:t>
            </a:r>
            <a:r>
              <a:rPr lang="de-DE" sz="1100" b="1" dirty="0">
                <a:cs typeface="Arial" pitchFamily="34" charset="0"/>
                <a:sym typeface="Wingdings" pitchFamily="2" charset="2"/>
              </a:rPr>
              <a:t>Farbwiedergabe (Ra) 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  60 Watt Glühbirne entspr. </a:t>
            </a:r>
            <a:r>
              <a:rPr lang="de-DE" sz="1100" dirty="0">
                <a:cs typeface="Arial" pitchFamily="34" charset="0"/>
                <a:sym typeface="Wingdings" pitchFamily="2" charset="2"/>
              </a:rPr>
              <a:t>   700  -   750 lm</a:t>
            </a:r>
            <a:r>
              <a:rPr lang="de-DE" sz="1100" dirty="0">
                <a:cs typeface="Arial" pitchFamily="34" charset="0"/>
              </a:rPr>
              <a:t> 	     </a:t>
            </a:r>
            <a:r>
              <a:rPr lang="de-DE" sz="1100" dirty="0">
                <a:cs typeface="Arial" pitchFamily="34" charset="0"/>
                <a:sym typeface="Wingdings" pitchFamily="2" charset="2"/>
              </a:rPr>
              <a:t>Die Farbwiedergabe beschreibt wie das künstliche Licht 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  75 Watt Glühbirne entspr.   </a:t>
            </a:r>
            <a:r>
              <a:rPr lang="de-DE" sz="1100" dirty="0">
                <a:cs typeface="Arial" pitchFamily="34" charset="0"/>
                <a:sym typeface="Wingdings" pitchFamily="2" charset="2"/>
              </a:rPr>
              <a:t> 920  -   970 lm</a:t>
            </a:r>
            <a:r>
              <a:rPr lang="de-DE" sz="1100" dirty="0">
                <a:cs typeface="Arial" pitchFamily="34" charset="0"/>
              </a:rPr>
              <a:t> 	     </a:t>
            </a:r>
            <a:r>
              <a:rPr lang="de-DE" sz="1100" dirty="0">
                <a:cs typeface="Arial" pitchFamily="34" charset="0"/>
                <a:sym typeface="Wingdings" pitchFamily="2" charset="2"/>
              </a:rPr>
              <a:t>die natürlichen Farben der Umgebung wiedergeben. 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100 Watt Glühbirne </a:t>
            </a:r>
            <a:r>
              <a:rPr lang="de-DE" sz="1100" dirty="0" err="1">
                <a:cs typeface="Arial" pitchFamily="34" charset="0"/>
              </a:rPr>
              <a:t>entspr</a:t>
            </a:r>
            <a:r>
              <a:rPr lang="de-DE" sz="1100" dirty="0">
                <a:cs typeface="Arial" pitchFamily="34" charset="0"/>
              </a:rPr>
              <a:t>.  </a:t>
            </a:r>
            <a:r>
              <a:rPr lang="de-DE" sz="1100" dirty="0">
                <a:cs typeface="Arial" pitchFamily="34" charset="0"/>
                <a:sym typeface="Wingdings" pitchFamily="2" charset="2"/>
              </a:rPr>
              <a:t>1300 - 1400 lm              Ra= 90 -100 ist exzellent         Ra= 80 – 89  ist sehr gut</a:t>
            </a:r>
            <a:br>
              <a:rPr lang="de-DE" sz="1100" dirty="0">
                <a:cs typeface="Arial" pitchFamily="34" charset="0"/>
                <a:sym typeface="Wingdings" pitchFamily="2" charset="2"/>
              </a:rPr>
            </a:br>
            <a:br>
              <a:rPr lang="de-DE" sz="1100" b="1" dirty="0">
                <a:cs typeface="Arial" pitchFamily="34" charset="0"/>
                <a:sym typeface="Wingdings" pitchFamily="2" charset="2"/>
              </a:rPr>
            </a:br>
            <a:r>
              <a:rPr lang="de-DE" sz="1100" b="1" dirty="0">
                <a:cs typeface="Arial" pitchFamily="34" charset="0"/>
                <a:sym typeface="Wingdings" pitchFamily="2" charset="2"/>
              </a:rPr>
              <a:t> Auswahl der richtigen Lichtfarbe 	     Schaltfestigkeit und Aufhellzeit </a:t>
            </a:r>
            <a:br>
              <a:rPr lang="de-DE" sz="1100" dirty="0">
                <a:cs typeface="Arial" pitchFamily="34" charset="0"/>
                <a:sym typeface="Wingdings" pitchFamily="2" charset="2"/>
              </a:rPr>
            </a:br>
            <a:r>
              <a:rPr lang="de-DE" sz="1100" dirty="0">
                <a:cs typeface="Arial" pitchFamily="34" charset="0"/>
                <a:sym typeface="Wingdings" pitchFamily="2" charset="2"/>
              </a:rPr>
              <a:t>warm weiß	2700 – 3000 Kelvin  wohnlich 	     - Lampen sollten „schaltfest sein ! 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neutral weiß	3300 – 5000 Kelvin  </a:t>
            </a:r>
            <a:r>
              <a:rPr lang="de-DE" sz="1100" dirty="0" err="1">
                <a:cs typeface="Arial" pitchFamily="34" charset="0"/>
              </a:rPr>
              <a:t>Bürolicht</a:t>
            </a:r>
            <a:r>
              <a:rPr lang="de-DE" sz="1100" dirty="0">
                <a:cs typeface="Arial" pitchFamily="34" charset="0"/>
                <a:sym typeface="Wingdings" pitchFamily="2" charset="2"/>
              </a:rPr>
              <a:t>           - Innerhalb kurzer Zeit ( max.10 Sek.) ihre max. Helligkeit </a:t>
            </a:r>
            <a:br>
              <a:rPr lang="de-DE" sz="1100" dirty="0">
                <a:cs typeface="Arial" pitchFamily="34" charset="0"/>
              </a:rPr>
            </a:br>
            <a:r>
              <a:rPr lang="de-DE" sz="1100" dirty="0">
                <a:cs typeface="Arial" pitchFamily="34" charset="0"/>
              </a:rPr>
              <a:t>tageslichtweiß	5000 </a:t>
            </a:r>
            <a:r>
              <a:rPr lang="de-DE" sz="1100" dirty="0">
                <a:cs typeface="Arial" pitchFamily="34" charset="0"/>
                <a:sym typeface="Wingdings" pitchFamily="2" charset="2"/>
              </a:rPr>
              <a:t>        Werkshallen etc.             Erreichen (bei billigen Energiesparlampen nicht der Fall )</a:t>
            </a:r>
            <a:endParaRPr lang="de-DE" sz="1100" dirty="0"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32656" y="6084168"/>
            <a:ext cx="652534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70C0"/>
                </a:solidFill>
                <a:cs typeface="Arial" pitchFamily="34" charset="0"/>
              </a:rPr>
              <a:t>2. Leuchtmittel Kostenvergleich </a:t>
            </a:r>
            <a:r>
              <a:rPr lang="de-DE" sz="1400" b="1" dirty="0">
                <a:solidFill>
                  <a:srgbClr val="0070C0"/>
                </a:solidFill>
                <a:cs typeface="Arial" pitchFamily="34" charset="0"/>
                <a:sym typeface="Wingdings" pitchFamily="2" charset="2"/>
              </a:rPr>
              <a:t> </a:t>
            </a:r>
            <a:r>
              <a:rPr lang="de-DE" sz="1400" b="1" dirty="0">
                <a:solidFill>
                  <a:srgbClr val="0070C0"/>
                </a:solidFill>
                <a:cs typeface="Arial" pitchFamily="34" charset="0"/>
              </a:rPr>
              <a:t> bei 2 Std. tägl. Nutzung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32656" y="6372200"/>
            <a:ext cx="65253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itchFamily="34" charset="0"/>
                <a:cs typeface="Arial" pitchFamily="34" charset="0"/>
              </a:rPr>
              <a:t>Glühlampe      Energiesparlampe     Leuchtstoffröhre   Halogenlampe    </a:t>
            </a:r>
            <a:r>
              <a:rPr lang="de-DE" sz="1000" b="1" dirty="0" err="1">
                <a:latin typeface="Arial" pitchFamily="34" charset="0"/>
                <a:cs typeface="Arial" pitchFamily="34" charset="0"/>
              </a:rPr>
              <a:t>Reflektorlampe</a:t>
            </a:r>
            <a:r>
              <a:rPr lang="de-DE" sz="1000" b="1" dirty="0">
                <a:latin typeface="Arial" pitchFamily="34" charset="0"/>
                <a:cs typeface="Arial" pitchFamily="34" charset="0"/>
              </a:rPr>
              <a:t>	</a:t>
            </a:r>
            <a:br>
              <a:rPr lang="de-DE" sz="1000" b="1" dirty="0">
                <a:latin typeface="Arial" pitchFamily="34" charset="0"/>
                <a:cs typeface="Arial" pitchFamily="34" charset="0"/>
              </a:rPr>
            </a:br>
            <a:r>
              <a:rPr lang="de-DE" sz="1000" b="1" dirty="0">
                <a:latin typeface="Arial" pitchFamily="34" charset="0"/>
                <a:cs typeface="Arial" pitchFamily="34" charset="0"/>
              </a:rPr>
              <a:t>	</a:t>
            </a:r>
            <a:br>
              <a:rPr lang="de-DE" sz="1000" b="1" dirty="0">
                <a:latin typeface="Arial" pitchFamily="34" charset="0"/>
                <a:cs typeface="Arial" pitchFamily="34" charset="0"/>
              </a:rPr>
            </a:br>
            <a:endParaRPr lang="de-DE" sz="1000" b="1" dirty="0">
              <a:latin typeface="Arial" pitchFamily="34" charset="0"/>
              <a:cs typeface="Arial" pitchFamily="34" charset="0"/>
            </a:endParaRPr>
          </a:p>
          <a:p>
            <a:endParaRPr lang="de-DE" sz="1000" b="1" dirty="0">
              <a:latin typeface="Arial" pitchFamily="34" charset="0"/>
              <a:cs typeface="Arial" pitchFamily="34" charset="0"/>
            </a:endParaRPr>
          </a:p>
          <a:p>
            <a:endParaRPr lang="de-DE" sz="1000" b="1" dirty="0">
              <a:latin typeface="Arial" pitchFamily="34" charset="0"/>
              <a:cs typeface="Arial" pitchFamily="34" charset="0"/>
            </a:endParaRPr>
          </a:p>
          <a:p>
            <a:r>
              <a:rPr lang="de-DE" sz="1000" b="1" u="sng" dirty="0">
                <a:latin typeface="Arial" pitchFamily="34" charset="0"/>
                <a:cs typeface="Arial" pitchFamily="34" charset="0"/>
              </a:rPr>
              <a:t>Glühlampen:</a:t>
            </a:r>
            <a:r>
              <a:rPr lang="de-DE" sz="1000" u="sng" dirty="0">
                <a:latin typeface="Arial" pitchFamily="34" charset="0"/>
                <a:cs typeface="Arial" pitchFamily="34" charset="0"/>
              </a:rPr>
              <a:t>  		    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     </a:t>
            </a:r>
            <a:r>
              <a:rPr lang="de-DE" sz="1000" b="1" u="sng" dirty="0">
                <a:latin typeface="Arial" pitchFamily="34" charset="0"/>
                <a:cs typeface="Arial" pitchFamily="34" charset="0"/>
              </a:rPr>
              <a:t>LED- Lampen:           Kosten     Brennzeit          Kosten     Ersparnis                </a:t>
            </a:r>
            <a:br>
              <a:rPr lang="de-DE" sz="1000" dirty="0">
                <a:latin typeface="Arial" pitchFamily="34" charset="0"/>
                <a:cs typeface="Arial" pitchFamily="34" charset="0"/>
              </a:rPr>
            </a:br>
            <a:r>
              <a:rPr lang="de-DE" sz="1000" dirty="0">
                <a:latin typeface="Arial" pitchFamily="34" charset="0"/>
                <a:cs typeface="Arial" pitchFamily="34" charset="0"/>
              </a:rPr>
              <a:t>Birnenform	E 27        60 Watt       9,0 Watt	806 </a:t>
            </a:r>
            <a:r>
              <a:rPr lang="de-DE" sz="1000" dirty="0" err="1">
                <a:latin typeface="Arial" pitchFamily="34" charset="0"/>
                <a:cs typeface="Arial" pitchFamily="34" charset="0"/>
              </a:rPr>
              <a:t>Lm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       8,90 €      2h/Tg.x365Tg.   10,20 €	 8,67 €</a:t>
            </a:r>
          </a:p>
          <a:p>
            <a:r>
              <a:rPr lang="de-DE" sz="1000" dirty="0">
                <a:latin typeface="Arial" pitchFamily="34" charset="0"/>
                <a:cs typeface="Arial" pitchFamily="34" charset="0"/>
              </a:rPr>
              <a:t>Tropfenform	E 14        25 Watt       4,0 Watt	240 </a:t>
            </a:r>
            <a:r>
              <a:rPr lang="de-DE" sz="1000" dirty="0" err="1">
                <a:latin typeface="Arial" pitchFamily="34" charset="0"/>
                <a:cs typeface="Arial" pitchFamily="34" charset="0"/>
              </a:rPr>
              <a:t>Lm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       3,60 €      2h/Tg.x365Tg.     4,25 €	 3,57 €</a:t>
            </a:r>
          </a:p>
          <a:p>
            <a:r>
              <a:rPr lang="de-DE" sz="1000" b="1" dirty="0">
                <a:latin typeface="Arial" pitchFamily="34" charset="0"/>
                <a:cs typeface="Arial" pitchFamily="34" charset="0"/>
              </a:rPr>
              <a:t>Reflektor: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	GU 10     50 Watt       5,0 Watt	470 </a:t>
            </a:r>
            <a:r>
              <a:rPr lang="de-DE" sz="1000" dirty="0" err="1">
                <a:latin typeface="Arial" pitchFamily="34" charset="0"/>
                <a:cs typeface="Arial" pitchFamily="34" charset="0"/>
              </a:rPr>
              <a:t>Lm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       5,90 €      2h/Tg.x365Tg.     8,50 €	 7,65 € </a:t>
            </a:r>
            <a:br>
              <a:rPr lang="de-DE" sz="1000" dirty="0">
                <a:latin typeface="Arial" pitchFamily="34" charset="0"/>
                <a:cs typeface="Arial" pitchFamily="34" charset="0"/>
              </a:rPr>
            </a:br>
            <a:r>
              <a:rPr lang="de-DE" sz="1000" dirty="0">
                <a:latin typeface="Arial" pitchFamily="34" charset="0"/>
                <a:cs typeface="Arial" pitchFamily="34" charset="0"/>
              </a:rPr>
              <a:t>	GU 10     35 Watt       4,0 Watt	350 </a:t>
            </a:r>
            <a:r>
              <a:rPr lang="de-DE" sz="1000" dirty="0" err="1">
                <a:latin typeface="Arial" pitchFamily="34" charset="0"/>
                <a:cs typeface="Arial" pitchFamily="34" charset="0"/>
              </a:rPr>
              <a:t>Lm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       5,30 €      2h/Tg.x365Tg.     5,95 €	 5,27 € </a:t>
            </a:r>
            <a:br>
              <a:rPr lang="de-DE" sz="1000" dirty="0">
                <a:latin typeface="Arial" pitchFamily="34" charset="0"/>
                <a:cs typeface="Arial" pitchFamily="34" charset="0"/>
              </a:rPr>
            </a:br>
            <a:r>
              <a:rPr lang="de-DE" sz="1000" dirty="0">
                <a:latin typeface="Arial" pitchFamily="34" charset="0"/>
                <a:cs typeface="Arial" pitchFamily="34" charset="0"/>
              </a:rPr>
              <a:t>	GU 5,3    35 Watt       4,0 Watt	260 </a:t>
            </a:r>
            <a:r>
              <a:rPr lang="de-DE" sz="1000" dirty="0" err="1">
                <a:latin typeface="Arial" pitchFamily="34" charset="0"/>
                <a:cs typeface="Arial" pitchFamily="34" charset="0"/>
              </a:rPr>
              <a:t>Lm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       5,30 €      2h/Tg.x365Tg.     5,95 €	 5,27 €</a:t>
            </a:r>
            <a:br>
              <a:rPr lang="de-DE" sz="1000" dirty="0">
                <a:latin typeface="Arial" pitchFamily="34" charset="0"/>
                <a:cs typeface="Arial" pitchFamily="34" charset="0"/>
              </a:rPr>
            </a:br>
            <a:br>
              <a:rPr lang="de-DE" sz="1000" dirty="0">
                <a:latin typeface="Arial" pitchFamily="34" charset="0"/>
                <a:cs typeface="Arial" pitchFamily="34" charset="0"/>
              </a:rPr>
            </a:br>
            <a:r>
              <a:rPr lang="de-DE" sz="1000" b="1" dirty="0">
                <a:latin typeface="Arial" pitchFamily="34" charset="0"/>
                <a:cs typeface="Arial" pitchFamily="34" charset="0"/>
              </a:rPr>
              <a:t>Die Kosten für den Tausch auf LED- Lampe amortisiert sich innerhalb von einem Jahr, bei längerer Nutzung in ein paar Monaten und spart danach richtig Geld. 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-10000"/>
          </a:blip>
          <a:srcRect l="18158" t="29820" r="10968" b="52120"/>
          <a:stretch>
            <a:fillRect/>
          </a:stretch>
        </p:blipFill>
        <p:spPr bwMode="auto">
          <a:xfrm>
            <a:off x="478347" y="6573128"/>
            <a:ext cx="5038885" cy="47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Gerade Verbindung 18"/>
          <p:cNvCxnSpPr>
            <a:cxnSpLocks/>
          </p:cNvCxnSpPr>
          <p:nvPr/>
        </p:nvCxnSpPr>
        <p:spPr>
          <a:xfrm>
            <a:off x="2420888" y="7236296"/>
            <a:ext cx="0" cy="86409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Grafik 6">
            <a:extLst>
              <a:ext uri="{FF2B5EF4-FFF2-40B4-BE49-F238E27FC236}">
                <a16:creationId xmlns:a16="http://schemas.microsoft.com/office/drawing/2014/main" id="{57D3CD6F-FB0E-4759-8C6B-8CD687733C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9361" y="2051720"/>
            <a:ext cx="1068469" cy="206873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FA379FB-A692-4F42-96EF-A59366D1B6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1619" y="2051720"/>
            <a:ext cx="1017740" cy="20687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Günter Hinrichs</dc:creator>
  <cp:lastModifiedBy>Günter Hinrichs</cp:lastModifiedBy>
  <cp:revision>16</cp:revision>
  <cp:lastPrinted>2017-01-14T10:42:30Z</cp:lastPrinted>
  <dcterms:created xsi:type="dcterms:W3CDTF">2015-06-25T14:39:57Z</dcterms:created>
  <dcterms:modified xsi:type="dcterms:W3CDTF">2022-11-07T10:54:37Z</dcterms:modified>
</cp:coreProperties>
</file>